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34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3/17/2020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EAF9A-CC7F-4EA4-87F9-F12A42EA9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Structure Algorithms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09E96D-9854-44B2-AA6D-3AD96663E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Section 8 – binary Tree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29059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Binary Tree</a:t>
            </a:r>
            <a:endParaRPr lang="en-IE" dirty="0"/>
          </a:p>
        </p:txBody>
      </p:sp>
      <p:sp>
        <p:nvSpPr>
          <p:cNvPr id="33" name="Espaço Reservado para Conteúdo 32">
            <a:extLst>
              <a:ext uri="{FF2B5EF4-FFF2-40B4-BE49-F238E27FC236}">
                <a16:creationId xmlns:a16="http://schemas.microsoft.com/office/drawing/2014/main" id="{73A7CC18-2918-4FB4-90BA-3F8F9C2DB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Strict Binary Tree: If each node has either 2 children or none</a:t>
            </a:r>
            <a:endParaRPr lang="en-IE" dirty="0"/>
          </a:p>
        </p:txBody>
      </p:sp>
      <p:pic>
        <p:nvPicPr>
          <p:cNvPr id="35" name="Espaço Reservado para Conteúdo 34">
            <a:extLst>
              <a:ext uri="{FF2B5EF4-FFF2-40B4-BE49-F238E27FC236}">
                <a16:creationId xmlns:a16="http://schemas.microsoft.com/office/drawing/2014/main" id="{3B1ED31A-FBD2-4DF5-8995-F8DEE878C1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44519" y="2792412"/>
            <a:ext cx="33528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56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Binary Tree</a:t>
            </a:r>
            <a:endParaRPr lang="en-IE" dirty="0"/>
          </a:p>
        </p:txBody>
      </p:sp>
      <p:sp>
        <p:nvSpPr>
          <p:cNvPr id="33" name="Espaço Reservado para Conteúdo 32">
            <a:extLst>
              <a:ext uri="{FF2B5EF4-FFF2-40B4-BE49-F238E27FC236}">
                <a16:creationId xmlns:a16="http://schemas.microsoft.com/office/drawing/2014/main" id="{73A7CC18-2918-4FB4-90BA-3F8F9C2DB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Full Binary Tree: If each non leaf node has 2 children  and all leaf nodes are at same level.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3398B6A-2D3D-46DF-AF59-A7DBE27CA00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25469" y="2773362"/>
            <a:ext cx="3390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74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Binary Tree</a:t>
            </a:r>
            <a:endParaRPr lang="en-IE" dirty="0"/>
          </a:p>
        </p:txBody>
      </p:sp>
      <p:sp>
        <p:nvSpPr>
          <p:cNvPr id="33" name="Espaço Reservado para Conteúdo 32">
            <a:extLst>
              <a:ext uri="{FF2B5EF4-FFF2-40B4-BE49-F238E27FC236}">
                <a16:creationId xmlns:a16="http://schemas.microsoft.com/office/drawing/2014/main" id="{73A7CC18-2918-4FB4-90BA-3F8F9C2DB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Complete Binary Tree: If all levels are completely filled excepted possibly the last level and the last level has all keys as left as possible.</a:t>
            </a:r>
            <a:endParaRPr lang="en-IE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9DBA4E1-C67F-419C-999F-B888883871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0719" y="2763837"/>
            <a:ext cx="32004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72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Representation (Continued …)</a:t>
            </a:r>
            <a:endParaRPr lang="en-IE" dirty="0"/>
          </a:p>
        </p:txBody>
      </p:sp>
      <p:sp>
        <p:nvSpPr>
          <p:cNvPr id="33" name="Espaço Reservado para Conteúdo 32">
            <a:extLst>
              <a:ext uri="{FF2B5EF4-FFF2-40B4-BE49-F238E27FC236}">
                <a16:creationId xmlns:a16="http://schemas.microsoft.com/office/drawing/2014/main" id="{73A7CC18-2918-4FB4-90BA-3F8F9C2DB5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How does tree looks like at logical level?</a:t>
            </a:r>
            <a:endParaRPr lang="en-IE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BBF52BF3-EA04-48AE-8503-14436A2228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41321" y="2798006"/>
            <a:ext cx="4824412" cy="23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61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Representation (Continued …)</a:t>
            </a:r>
            <a:endParaRPr lang="en-IE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881B0059-0134-4773-AC60-89C9DDC5E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325605"/>
            <a:ext cx="8824913" cy="197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56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Representation (Continued …)</a:t>
            </a:r>
            <a:endParaRPr lang="en-IE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6AB4FA9-B202-466A-A691-DF555E474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How does tree looks like at logical level?</a:t>
            </a:r>
          </a:p>
          <a:p>
            <a:endParaRPr lang="en-IE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CE0C9BB-A0CA-47D6-A8C1-8DB2351F2C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2447897"/>
            <a:ext cx="5189538" cy="25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24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93D830-C370-4254-BB54-49AA9A0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Representation (Continued …)</a:t>
            </a:r>
            <a:endParaRPr lang="en-IE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6AB4FA9-B202-466A-A691-DF555E474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How does tree looks when implemented via Linked List.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49915DC-C2E0-4F00-8889-A21039273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1675" y="2581547"/>
            <a:ext cx="5189538" cy="230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66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Binary Tree – Array Representation</a:t>
            </a:r>
            <a:endParaRPr lang="en-IE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43A4D40C-75DD-4AB3-80B1-CDDB65FD4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7448" y="2603500"/>
            <a:ext cx="682141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85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Algorithm – Creation of Binary  Tree (Array Implementation)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3066937-2CD7-48C0-8B5A-2397B0F59C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211233"/>
            <a:ext cx="8824913" cy="220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– Creation of Binary  Tree (Array Implementation)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64DBDFD-696D-4D9C-B060-3BC5E8D6E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6216" y="2603500"/>
            <a:ext cx="548388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19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22A29F-DB65-431D-BBEC-FBB13D23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 dirty="0">
                <a:solidFill>
                  <a:srgbClr val="EBEBEB"/>
                </a:solidFill>
              </a:rPr>
              <a:t>What is Tree?</a:t>
            </a:r>
          </a:p>
        </p:txBody>
      </p:sp>
      <p:pic>
        <p:nvPicPr>
          <p:cNvPr id="5" name="Espaço Reservado para Conteúdo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73E66F5-FDA4-4096-AAA3-1B8144B44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300956" y="2830512"/>
            <a:ext cx="8534400" cy="2962275"/>
          </a:xfrm>
          <a:custGeom>
            <a:avLst/>
            <a:gdLst/>
            <a:ahLst/>
            <a:cxnLst/>
            <a:rect l="l" t="t" r="r" b="b"/>
            <a:pathLst>
              <a:path w="12191695" h="5020241">
                <a:moveTo>
                  <a:pt x="0" y="0"/>
                </a:moveTo>
                <a:lnTo>
                  <a:pt x="12191695" y="0"/>
                </a:lnTo>
                <a:lnTo>
                  <a:pt x="12191695" y="4057991"/>
                </a:lnTo>
                <a:lnTo>
                  <a:pt x="11914945" y="4110187"/>
                </a:lnTo>
                <a:lnTo>
                  <a:pt x="11639412" y="4159931"/>
                </a:lnTo>
                <a:lnTo>
                  <a:pt x="11362661" y="4208624"/>
                </a:lnTo>
                <a:lnTo>
                  <a:pt x="11084690" y="4250310"/>
                </a:lnTo>
                <a:lnTo>
                  <a:pt x="10807939" y="4292347"/>
                </a:lnTo>
                <a:lnTo>
                  <a:pt x="10529968" y="4331582"/>
                </a:lnTo>
                <a:lnTo>
                  <a:pt x="10255655" y="4365211"/>
                </a:lnTo>
                <a:lnTo>
                  <a:pt x="9977684" y="4397089"/>
                </a:lnTo>
                <a:lnTo>
                  <a:pt x="9700933" y="4426165"/>
                </a:lnTo>
                <a:lnTo>
                  <a:pt x="9429058" y="4451387"/>
                </a:lnTo>
                <a:lnTo>
                  <a:pt x="9153526" y="4476609"/>
                </a:lnTo>
                <a:lnTo>
                  <a:pt x="8881651" y="4497628"/>
                </a:lnTo>
                <a:lnTo>
                  <a:pt x="8609776" y="4514092"/>
                </a:lnTo>
                <a:lnTo>
                  <a:pt x="8339121" y="4531258"/>
                </a:lnTo>
                <a:lnTo>
                  <a:pt x="8070903" y="4545620"/>
                </a:lnTo>
                <a:lnTo>
                  <a:pt x="7805124" y="4555779"/>
                </a:lnTo>
                <a:lnTo>
                  <a:pt x="7539345" y="4564537"/>
                </a:lnTo>
                <a:lnTo>
                  <a:pt x="7276005" y="4572944"/>
                </a:lnTo>
                <a:lnTo>
                  <a:pt x="7016322" y="4576798"/>
                </a:lnTo>
                <a:lnTo>
                  <a:pt x="6756639" y="4581001"/>
                </a:lnTo>
                <a:lnTo>
                  <a:pt x="6500613" y="4583103"/>
                </a:lnTo>
                <a:lnTo>
                  <a:pt x="6247026" y="4581001"/>
                </a:lnTo>
                <a:lnTo>
                  <a:pt x="5995877" y="4581001"/>
                </a:lnTo>
                <a:lnTo>
                  <a:pt x="5747167" y="4576798"/>
                </a:lnTo>
                <a:lnTo>
                  <a:pt x="5503333" y="4570492"/>
                </a:lnTo>
                <a:lnTo>
                  <a:pt x="5261938" y="4564537"/>
                </a:lnTo>
                <a:lnTo>
                  <a:pt x="5025418" y="4557881"/>
                </a:lnTo>
                <a:lnTo>
                  <a:pt x="4790118" y="4547722"/>
                </a:lnTo>
                <a:lnTo>
                  <a:pt x="4558477" y="4536862"/>
                </a:lnTo>
                <a:lnTo>
                  <a:pt x="4331710" y="4527054"/>
                </a:lnTo>
                <a:lnTo>
                  <a:pt x="3889152" y="4499379"/>
                </a:lnTo>
                <a:lnTo>
                  <a:pt x="3464881" y="4469954"/>
                </a:lnTo>
                <a:lnTo>
                  <a:pt x="3057678" y="4439126"/>
                </a:lnTo>
                <a:lnTo>
                  <a:pt x="2672421" y="4405147"/>
                </a:lnTo>
                <a:lnTo>
                  <a:pt x="2304232" y="4369765"/>
                </a:lnTo>
                <a:lnTo>
                  <a:pt x="1962864" y="4331582"/>
                </a:lnTo>
                <a:lnTo>
                  <a:pt x="1642223" y="4294099"/>
                </a:lnTo>
                <a:lnTo>
                  <a:pt x="1347183" y="4256616"/>
                </a:lnTo>
                <a:lnTo>
                  <a:pt x="1076528" y="4221235"/>
                </a:lnTo>
                <a:lnTo>
                  <a:pt x="836351" y="4187605"/>
                </a:lnTo>
                <a:lnTo>
                  <a:pt x="619339" y="4155727"/>
                </a:lnTo>
                <a:lnTo>
                  <a:pt x="436464" y="4129104"/>
                </a:lnTo>
                <a:lnTo>
                  <a:pt x="282848" y="4103881"/>
                </a:lnTo>
                <a:lnTo>
                  <a:pt x="71932" y="4067800"/>
                </a:lnTo>
                <a:lnTo>
                  <a:pt x="1" y="4055539"/>
                </a:lnTo>
                <a:lnTo>
                  <a:pt x="1" y="5020241"/>
                </a:lnTo>
                <a:lnTo>
                  <a:pt x="0" y="50202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2099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Insertion of node in Binary Tree ( Array Implementation 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7CA47F7A-B8BB-461E-9D0C-46E8726DC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298" y="2603500"/>
            <a:ext cx="741571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15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/>
              <a:t>Algorithm - Insertion of node in Binary Tree ( Array Implementation )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BD91B8C-DE8C-4A05-BA3B-5A445AF10C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669721"/>
            <a:ext cx="8824913" cy="328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598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- Insertion of node in Binary Tree ( Array Implementation 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4CD0E42-CB94-42DF-9969-2757A3708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0030" y="2603500"/>
            <a:ext cx="4716252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006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Searching a node in Binary Tree (Array Implementation)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CAAB743-C82D-4101-BC1B-6D826ACA7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939133"/>
            <a:ext cx="6470907" cy="297661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6672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 - Searching a node in Binary Tree (Array Implementation)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B70A5D2-E53C-4878-82DB-07B230F35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700" y="2816700"/>
            <a:ext cx="8824913" cy="298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609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&amp; Space Complexity - Searching a node in Binary Tree (Array Implementation)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84F0CC6-70B8-427B-B807-81AB07ABE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25567" y="2603500"/>
            <a:ext cx="648517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334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Traversing all nodes of Binary Tree (Array Implementation)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8D277A2-4E76-436E-972B-210A907AE1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7818" y="2603500"/>
            <a:ext cx="632067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10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EBEBEB"/>
                </a:solidFill>
              </a:rPr>
              <a:t>Algorithm (In-Order Traversal) of Binary Tree (Array Implementation)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196FD49-B4D5-4861-9F42-CADB0EF50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72275" y="2603500"/>
            <a:ext cx="839176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65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EBEBEB"/>
                </a:solidFill>
              </a:rPr>
              <a:t>Time &amp; Space Complexity (In-Order Traversal) of Binary Tree (Array Implementation)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01C4624-5D78-4A8D-AE7E-1CEF37C0A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9424" y="2603500"/>
            <a:ext cx="471746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237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 (Pre-Order Traversal) of Binary Tree (Array Implementation)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EE52124-1A88-44F6-BA57-B12EC434CB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1398" y="2603500"/>
            <a:ext cx="877351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813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What is Tree?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Properties of above Pic:</a:t>
            </a:r>
          </a:p>
          <a:p>
            <a:pPr lvl="1"/>
            <a:r>
              <a:rPr lang="en-GB" sz="2000" dirty="0"/>
              <a:t>Used to represent data in hierarchical form.</a:t>
            </a:r>
          </a:p>
          <a:p>
            <a:pPr lvl="1"/>
            <a:r>
              <a:rPr lang="en-GB" sz="2000" dirty="0"/>
              <a:t>Every node has 2 components (Data &amp; Reference to its sub-category)</a:t>
            </a:r>
          </a:p>
          <a:p>
            <a:pPr lvl="1"/>
            <a:r>
              <a:rPr lang="en-GB" sz="2000" dirty="0"/>
              <a:t>At top has Base product and 2 ‘products’ called Left sub-category and Right sub-category under it.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92761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Space &amp; Complexity (Pre-Order Traversal) of Binary Tree (Array Implementation)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4E5AA71-24C8-4CF8-AEAE-E2D58A4AF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3288" y="2603500"/>
            <a:ext cx="556973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322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Algorithm(Post-Order Traversal) of Binary Tree (Array Implementation)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8190FE4-61E4-452D-98B8-0B3CE91EA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5700" y="2656521"/>
            <a:ext cx="8824913" cy="3310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38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13770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&amp; Space Complexity - (Post-Order Traversal) of Binary Tree (Array Implementation)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B8D9D5B-4979-4392-A722-A820EAE94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04653" y="2603500"/>
            <a:ext cx="552700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5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EBEBEB"/>
                </a:solidFill>
              </a:rPr>
              <a:t>Algorithm ( Breadth First / Level Order Traversal ) of Binary Tree (Array Implementation)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Espaço Reservado para Conteúdo 4">
            <a:extLst>
              <a:ext uri="{FF2B5EF4-FFF2-40B4-BE49-F238E27FC236}">
                <a16:creationId xmlns:a16="http://schemas.microsoft.com/office/drawing/2014/main" id="{B3D6A83E-FB4F-43E4-B36D-BFC675151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2810189"/>
            <a:ext cx="8824913" cy="300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05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EBEBEB"/>
                </a:solidFill>
              </a:rPr>
              <a:t>Time &amp; Space Complexity ( Breadth First / Level Order Traversal ) of Binary Tree (Array Implementation)</a:t>
            </a:r>
            <a:endParaRPr lang="en-US" sz="2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309D516-6FDB-4E98-94B1-8028EFB62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2164" y="2603500"/>
            <a:ext cx="767198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4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35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47" name="Rectangle 39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8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49" name="Rectangle 43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 – Deletion of node from Binary Tree (Array Implementation)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10281514-601A-4E47-92B5-4123244725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384009"/>
            <a:ext cx="6470907" cy="20868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61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&amp; Space Complexity – Deletion of node from Binary Tree (Array Implementation)</a:t>
            </a:r>
          </a:p>
        </p:txBody>
      </p:sp>
      <p:pic>
        <p:nvPicPr>
          <p:cNvPr id="5" name="Espaço Reservado para Conteúdo 4" descr="Uma imagem contendo screenshot&#10;&#10;Descrição gerada automaticamente">
            <a:extLst>
              <a:ext uri="{FF2B5EF4-FFF2-40B4-BE49-F238E27FC236}">
                <a16:creationId xmlns:a16="http://schemas.microsoft.com/office/drawing/2014/main" id="{171C8E02-4B83-4D0A-A979-FBB92F4D7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947222"/>
            <a:ext cx="6470907" cy="296043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451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3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Algorithm – Delete Binary Tree (Array Implementation)</a:t>
            </a:r>
          </a:p>
        </p:txBody>
      </p:sp>
      <p:pic>
        <p:nvPicPr>
          <p:cNvPr id="6" name="Espaço Reservado para Conteúdo 5" descr="Uma imagem contendo relógio&#10;&#10;Descrição gerada automaticamente">
            <a:extLst>
              <a:ext uri="{FF2B5EF4-FFF2-40B4-BE49-F238E27FC236}">
                <a16:creationId xmlns:a16="http://schemas.microsoft.com/office/drawing/2014/main" id="{C0D806AE-1B69-4606-A324-B9CCDC6EA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335477"/>
            <a:ext cx="6470907" cy="218393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818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6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Space &amp; Complexity – Delete Binary Tree (Array Implementation)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7EBBB61-11DD-4C32-80A3-1C9205029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745006"/>
            <a:ext cx="6470907" cy="336487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4529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92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06" name="Rectangle 96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7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08" name="Rectangle 100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5E2948-ADD7-4A4B-AAAA-48E9F0CC9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Time Space &amp; Complexity –Binary Tree (Array Implementation)</a:t>
            </a:r>
          </a:p>
        </p:txBody>
      </p:sp>
      <p:pic>
        <p:nvPicPr>
          <p:cNvPr id="6" name="Espaço Reservado para Conteúdo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0367144-37F6-40DC-A463-0206D8E94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2149438"/>
            <a:ext cx="6470907" cy="255600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57651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What is Tree?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Properties of Tree:</a:t>
            </a:r>
          </a:p>
          <a:p>
            <a:pPr lvl="1"/>
            <a:r>
              <a:rPr lang="en-GB" dirty="0"/>
              <a:t>Used to represent data in hierarchical form.</a:t>
            </a:r>
          </a:p>
          <a:p>
            <a:pPr lvl="1"/>
            <a:r>
              <a:rPr lang="en-GB" dirty="0"/>
              <a:t>Every Node(ideally) has 2 components (Data &amp; Reference)</a:t>
            </a:r>
          </a:p>
          <a:p>
            <a:pPr lvl="1"/>
            <a:r>
              <a:rPr lang="en-GB" dirty="0"/>
              <a:t>It has a Root node and 2 disjoin binary tree called left subtree and Right subtree.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441606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EAF9A-CC7F-4EA4-87F9-F12A42EA9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Data Structure Algorithms</a:t>
            </a:r>
            <a:endParaRPr lang="en-I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D09E96D-9854-44B2-AA6D-3AD96663EF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Section 8 – binary Tree ( linked list )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7133148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Algorithm - Creation of Binary Tree (Linked List Implementation)</a:t>
            </a:r>
            <a:endParaRPr lang="en-IE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12AA46-B808-4B04-9EE8-D15C72277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createBinaryTree</a:t>
            </a:r>
            <a:r>
              <a:rPr lang="en-GB" dirty="0"/>
              <a:t>()</a:t>
            </a:r>
          </a:p>
          <a:p>
            <a:r>
              <a:rPr lang="en-GB" dirty="0"/>
              <a:t>  Create an object of Binary class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123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Time &amp; Space Complexity -</a:t>
            </a:r>
            <a:br>
              <a:rPr lang="en-GB" sz="2400" dirty="0"/>
            </a:br>
            <a:r>
              <a:rPr lang="en-GB" sz="2400" dirty="0"/>
              <a:t>Creation of Binary Tree (Linked List Implementation)</a:t>
            </a:r>
            <a:endParaRPr lang="en-IE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12AA46-B808-4B04-9EE8-D15C72277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/>
              <a:t>createBinaryTree</a:t>
            </a:r>
            <a:r>
              <a:rPr lang="en-GB" dirty="0"/>
              <a:t>()</a:t>
            </a:r>
          </a:p>
          <a:p>
            <a:r>
              <a:rPr lang="en-GB" dirty="0"/>
              <a:t>  Create an object of Binary class  ------- O(1)</a:t>
            </a:r>
          </a:p>
          <a:p>
            <a:endParaRPr lang="en-GB" dirty="0"/>
          </a:p>
          <a:p>
            <a:r>
              <a:rPr lang="en-GB" dirty="0"/>
              <a:t>Time Complexity - O(1)</a:t>
            </a:r>
          </a:p>
          <a:p>
            <a:r>
              <a:rPr lang="en-GB" dirty="0"/>
              <a:t>Space Complexity - O(n)</a:t>
            </a:r>
            <a:endParaRPr lang="en-IE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3496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Traversing all nodes of Binary Tree (Linked List Implementation)</a:t>
            </a:r>
            <a:endParaRPr lang="en-IE" sz="24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12AA46-B808-4B04-9EE8-D15C72277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Depth First Search:</a:t>
            </a:r>
          </a:p>
          <a:p>
            <a:r>
              <a:rPr lang="en-GB" dirty="0" err="1"/>
              <a:t>PreOrder</a:t>
            </a:r>
            <a:r>
              <a:rPr lang="en-GB" dirty="0"/>
              <a:t> Traversal</a:t>
            </a:r>
          </a:p>
          <a:p>
            <a:r>
              <a:rPr lang="en-GB" dirty="0" err="1"/>
              <a:t>InOrder</a:t>
            </a:r>
            <a:r>
              <a:rPr lang="en-GB" dirty="0"/>
              <a:t> Traversal</a:t>
            </a:r>
          </a:p>
          <a:p>
            <a:r>
              <a:rPr lang="en-GB" dirty="0" err="1"/>
              <a:t>PostOrder</a:t>
            </a:r>
            <a:r>
              <a:rPr lang="en-GB" dirty="0"/>
              <a:t> Traversal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Breadth First Search:</a:t>
            </a:r>
          </a:p>
          <a:p>
            <a:r>
              <a:rPr lang="en-GB" dirty="0" err="1"/>
              <a:t>LevelOrder</a:t>
            </a:r>
            <a:r>
              <a:rPr lang="en-GB" dirty="0"/>
              <a:t> Traversal</a:t>
            </a:r>
          </a:p>
        </p:txBody>
      </p:sp>
    </p:spTree>
    <p:extLst>
      <p:ext uri="{BB962C8B-B14F-4D97-AF65-F5344CB8AC3E}">
        <p14:creationId xmlns:p14="http://schemas.microsoft.com/office/powerpoint/2010/main" val="3277255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 err="1"/>
              <a:t>PreOrder</a:t>
            </a:r>
            <a:r>
              <a:rPr lang="en-GB" sz="2400" dirty="0"/>
              <a:t> Traversal (</a:t>
            </a:r>
            <a:r>
              <a:rPr lang="en-GB" sz="2400"/>
              <a:t>Linked-List Implementation )</a:t>
            </a:r>
            <a:endParaRPr lang="en-IE" sz="24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937A0941-9338-47A8-BA23-EB3CFFF67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0088" y="2603500"/>
            <a:ext cx="723613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27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- </a:t>
            </a:r>
            <a:r>
              <a:rPr lang="en-GB" sz="2400" dirty="0" err="1"/>
              <a:t>PreOrder</a:t>
            </a:r>
            <a:r>
              <a:rPr lang="en-GB" sz="2400" dirty="0"/>
              <a:t> Traversal (Linked-List Implementation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F88BBE5-8D21-427D-90E7-A512555F1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0203" y="2603500"/>
            <a:ext cx="865590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6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- </a:t>
            </a:r>
            <a:r>
              <a:rPr lang="en-GB" sz="2400" dirty="0" err="1"/>
              <a:t>PreOrder</a:t>
            </a:r>
            <a:r>
              <a:rPr lang="en-GB" sz="2400" dirty="0"/>
              <a:t> Traversal (Linked-List Implementation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AF35C33-612A-4010-8D40-0C901B8A8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9004" y="2603500"/>
            <a:ext cx="555830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225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‘</a:t>
            </a:r>
            <a:r>
              <a:rPr lang="en-GB" sz="2400" dirty="0" err="1"/>
              <a:t>InOrder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E54C8A1-813F-4CFD-BA7D-D2AC3039C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5538" y="2603500"/>
            <a:ext cx="642523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222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– ‘</a:t>
            </a:r>
            <a:r>
              <a:rPr lang="en-GB" sz="2400" dirty="0" err="1"/>
              <a:t>InOrder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A5DBE63-0B53-4C44-ACDA-47E441C6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01" y="2603500"/>
            <a:ext cx="863471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664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– ‘</a:t>
            </a:r>
            <a:r>
              <a:rPr lang="en-GB" sz="2400" dirty="0" err="1"/>
              <a:t>InOrder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D3300B8-CCA4-4882-B13B-589E55A02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8452" y="2603500"/>
            <a:ext cx="549940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37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091D54B-59AB-4A5E-8E9E-0421BD66D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7CE62E-FFFD-4A1F-BA78-C3B89C36F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AE51FD27-6B6A-4D21-BF22-245DA9BD0B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8144315-1C5A-4185-A952-25D98D303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773" y="1113062"/>
            <a:ext cx="3382297" cy="32819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Why should we learn tree?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08D94910-07DF-45DE-9E3F-FA63FDA95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9763" y="1995754"/>
            <a:ext cx="6470907" cy="2863375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3713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‘</a:t>
            </a:r>
            <a:r>
              <a:rPr lang="en-GB" sz="2400" dirty="0" err="1"/>
              <a:t>PostOrder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06ADBD1-5CC1-4442-AB77-010F4E7F7F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2672" y="2603500"/>
            <a:ext cx="6970969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– ‘</a:t>
            </a:r>
            <a:r>
              <a:rPr lang="en-GB" sz="2400" dirty="0" err="1"/>
              <a:t>PostOrder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EC2D7D2-424D-44F0-8E68-02F0EAB1E9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023" y="2603500"/>
            <a:ext cx="867026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43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– ‘</a:t>
            </a:r>
            <a:r>
              <a:rPr lang="en-GB" sz="2400" dirty="0" err="1"/>
              <a:t>PostOrder</a:t>
            </a:r>
            <a:r>
              <a:rPr lang="en-GB" sz="2400" dirty="0"/>
              <a:t> Traversal’ of Binary Tree (Linked-List Implementation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933F8DA-E16F-49B0-A0D5-11438C280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452" y="2603500"/>
            <a:ext cx="484940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33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‘Level Order Traversal’ of Binary Tree (Linked-List Implementation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5AC44C2-A308-408A-B336-93262C07F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253471"/>
            <a:ext cx="8824913" cy="21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4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– ‘Level Order Traversal’ of Binary Tree (Linked-List Implementation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EE0C068-D883-4897-8D96-93B382315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7463" y="2603500"/>
            <a:ext cx="668138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5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– ‘Level Order Traversal’ of Binary Tree (Linked-List Implementation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9C1EEF5-C804-4B0E-8B5F-4B21DF3B1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8766" y="2603500"/>
            <a:ext cx="613878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165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Searching a node in Binary Tree (Linked List implementation)</a:t>
            </a:r>
            <a:endParaRPr lang="en-IE" sz="240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4386EA-FF24-48F1-B0F6-697F01DCCE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Level Order Traversal Binary Queue is quicker to find a node than others because it uses queue rather than stack.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6456332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- Searching a node in Binary Tree (Linked List implementation)</a:t>
            </a:r>
            <a:endParaRPr lang="en-IE" sz="2400" dirty="0"/>
          </a:p>
        </p:txBody>
      </p:sp>
      <p:pic>
        <p:nvPicPr>
          <p:cNvPr id="3" name="Espaço Reservado para Conteúdo 2">
            <a:extLst>
              <a:ext uri="{FF2B5EF4-FFF2-40B4-BE49-F238E27FC236}">
                <a16:creationId xmlns:a16="http://schemas.microsoft.com/office/drawing/2014/main" id="{36965E41-2790-451D-9F3E-907BD1D42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74" y="2603500"/>
            <a:ext cx="679596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74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- Searching a node in Binary Tree (Linked List implementation)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5CDDD1E-CCE5-4328-BF31-C63D216A7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7190" y="2603500"/>
            <a:ext cx="482193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745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– Insertion of node in Binary Tree (Linked List implementation)</a:t>
            </a:r>
            <a:endParaRPr lang="en-IE" sz="2400" dirty="0"/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DB14673E-5FCC-4552-871B-1D4504A13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0233" y="2603500"/>
            <a:ext cx="809584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40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Tree Terminologies</a:t>
            </a:r>
            <a:endParaRPr lang="en-IE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8E3D3BE-8665-4825-8212-24BA3659A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Root: Node with no parent.</a:t>
            </a:r>
          </a:p>
          <a:p>
            <a:r>
              <a:rPr lang="en-GB" dirty="0"/>
              <a:t>Edge: Link from Parent to Child.</a:t>
            </a:r>
          </a:p>
          <a:p>
            <a:r>
              <a:rPr lang="en-GB" dirty="0"/>
              <a:t>Leaf: Node with no children.</a:t>
            </a:r>
          </a:p>
          <a:p>
            <a:r>
              <a:rPr lang="en-GB" dirty="0"/>
              <a:t>Sibling: Children of same parent.</a:t>
            </a:r>
          </a:p>
          <a:p>
            <a:r>
              <a:rPr lang="en-GB" dirty="0"/>
              <a:t>Ancestor: Means Parent, grand-Parent, great grand parent, and so on for a given node.</a:t>
            </a:r>
          </a:p>
          <a:p>
            <a:r>
              <a:rPr lang="en-GB" dirty="0"/>
              <a:t>Depth of Node</a:t>
            </a:r>
            <a:r>
              <a:rPr lang="en-IE" dirty="0"/>
              <a:t>: Length of the path from root to node.</a:t>
            </a:r>
          </a:p>
          <a:p>
            <a:r>
              <a:rPr lang="en-IE" dirty="0"/>
              <a:t>Height of Node: Length of the path from that node to the deepest node.</a:t>
            </a:r>
          </a:p>
          <a:p>
            <a:r>
              <a:rPr lang="en-IE" dirty="0"/>
              <a:t>Height of tree: Same as height of Root node.</a:t>
            </a:r>
          </a:p>
          <a:p>
            <a:r>
              <a:rPr lang="en-IE" dirty="0"/>
              <a:t>Depth of tree: Same as depth of Root node.</a:t>
            </a:r>
            <a:endParaRPr lang="en-GB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8CF5ACF-C715-4A07-ACF7-4AE49B49E4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IE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85E3C923-922F-4DE7-B455-6ED2C575B05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34009" y="3179763"/>
            <a:ext cx="4173819" cy="284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8106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– Insertion of node in Binary Tree (Linked List implementation)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2FA297D-7FAD-4741-920E-B57D6B503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9802" y="2603500"/>
            <a:ext cx="537670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622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Delete of node in Binary Tree (Linked List implementation)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9B13F53-1023-470E-84B4-913C6947FD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5839" y="2603500"/>
            <a:ext cx="4504635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13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- Delete of node in Binary Tree (Linked List implementation)</a:t>
            </a:r>
            <a:endParaRPr lang="en-IE" sz="24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4D62B7C-A501-4FD3-8F09-F62839391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514" y="2603500"/>
            <a:ext cx="801728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977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- Delete of node in Binary Tree (Linked List implementation)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8D76F05-C311-4464-89D3-A833248C3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3986" y="2603500"/>
            <a:ext cx="5728341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87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- Delete Binary Tree (Linked List implementation)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6936E8D-8C54-4F02-B0F1-32E4C4897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700" y="3031447"/>
            <a:ext cx="8824913" cy="256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30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Algorithm - Delete Binary Tree (Linked List implementation)</a:t>
            </a:r>
            <a:endParaRPr lang="en-IE" sz="24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E35FBDE-F138-4BE8-8B96-7D1FED146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3544" y="2603500"/>
            <a:ext cx="5529224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105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Binary Tree (Linked List implementation)</a:t>
            </a:r>
            <a:endParaRPr lang="en-IE" sz="24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82A0287F-15AE-42E0-9A2F-933B9FCF63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8485" y="2603500"/>
            <a:ext cx="8219343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756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A8759-92AE-4381-A4D8-92456DECE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7834" y="838200"/>
            <a:ext cx="8761413" cy="706964"/>
          </a:xfrm>
        </p:spPr>
        <p:txBody>
          <a:bodyPr/>
          <a:lstStyle/>
          <a:p>
            <a:r>
              <a:rPr lang="en-GB" sz="2400" dirty="0"/>
              <a:t>Time &amp; Space Complexity Binary Tree (Array vs Linked List implementation)</a:t>
            </a:r>
            <a:endParaRPr lang="en-IE" sz="2400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9EDA902-BDE2-4FF9-88AB-65FB15258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2032" y="2603500"/>
            <a:ext cx="7532248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6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Tree Terminologies (continued …)</a:t>
            </a:r>
            <a:endParaRPr lang="en-IE" dirty="0">
              <a:solidFill>
                <a:schemeClr val="bg1"/>
              </a:solidFill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000" dirty="0"/>
              <a:t>Predecessor: Predecessor of a node is the immediate previous node in order traversal of the Binary Tree.</a:t>
            </a:r>
          </a:p>
          <a:p>
            <a:r>
              <a:rPr lang="en-GB" sz="2000" dirty="0"/>
              <a:t>Successor: Successor of a node is the immediate next node in order traversal of the Binary Tree.</a:t>
            </a:r>
          </a:p>
          <a:p>
            <a:r>
              <a:rPr lang="en-GB" sz="2000" dirty="0"/>
              <a:t>In order Traversal – 40, 50, 60, 70, 80, 90, 100, 140, 150, 160, 200, 300, 350, 400, 410</a:t>
            </a:r>
            <a:endParaRPr lang="en-IE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19500F-0837-4F6B-8FDA-87D567401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2280" y="2603500"/>
            <a:ext cx="445727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0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F1A9F-58EB-4B72-BE94-FAEC8C3E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Why should I learn tree?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Prerequisites for more advanced trees (BST, AVL, Red-Black, Expression Tree, etc …)</a:t>
            </a:r>
          </a:p>
          <a:p>
            <a:r>
              <a:rPr lang="en-GB" dirty="0"/>
              <a:t>Is used in solving specific problems like:</a:t>
            </a:r>
          </a:p>
          <a:p>
            <a:pPr lvl="1"/>
            <a:r>
              <a:rPr lang="en-GB" dirty="0"/>
              <a:t>Huffman Coding </a:t>
            </a:r>
          </a:p>
          <a:p>
            <a:pPr lvl="1"/>
            <a:r>
              <a:rPr lang="en-GB" dirty="0"/>
              <a:t>Heap (Priority Queue)</a:t>
            </a:r>
          </a:p>
          <a:p>
            <a:pPr lvl="1"/>
            <a:r>
              <a:rPr lang="en-GB" dirty="0"/>
              <a:t>Expressions parsing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105905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6ABB67-047E-4CAA-A1E9-F5734081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</a:t>
            </a:r>
            <a:r>
              <a:rPr lang="en-GB"/>
              <a:t>Binary Tree?</a:t>
            </a:r>
            <a:endParaRPr lang="en-IE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FDD2F-FA87-4BF5-BD2B-4C94820E8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 tree is called as binary tree if each node has zero, one or two child.</a:t>
            </a:r>
          </a:p>
          <a:p>
            <a:r>
              <a:rPr lang="en-IE" dirty="0"/>
              <a:t>It is a family of Data Structure (BST, Heap Tree, AVL, Red-Black, Syntax Tree, Huffman Coding Tree, etc.)	</a:t>
            </a:r>
          </a:p>
          <a:p>
            <a:r>
              <a:rPr lang="en-IE" dirty="0"/>
              <a:t>Example: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EE04AA5-C133-4C88-964E-F71CD9791D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8713" y="3130161"/>
            <a:ext cx="4824412" cy="236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8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1204</Words>
  <Application>Microsoft Office PowerPoint</Application>
  <PresentationFormat>Widescreen</PresentationFormat>
  <Paragraphs>118</Paragraphs>
  <Slides>67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1" baseType="lpstr">
      <vt:lpstr>Arial</vt:lpstr>
      <vt:lpstr>Century Gothic</vt:lpstr>
      <vt:lpstr>Wingdings 3</vt:lpstr>
      <vt:lpstr>Íon - Sala da Diretoria</vt:lpstr>
      <vt:lpstr>Data Structure Algorithms</vt:lpstr>
      <vt:lpstr>What is Tree?</vt:lpstr>
      <vt:lpstr>What is Tree?</vt:lpstr>
      <vt:lpstr>What is Tree?</vt:lpstr>
      <vt:lpstr>Why should we learn tree?</vt:lpstr>
      <vt:lpstr>Tree Terminologies</vt:lpstr>
      <vt:lpstr>Tree Terminologies (continued …)</vt:lpstr>
      <vt:lpstr>Why should I learn tree?</vt:lpstr>
      <vt:lpstr>What is Binary Tree?</vt:lpstr>
      <vt:lpstr>Types of Binary Tree</vt:lpstr>
      <vt:lpstr>Types of Binary Tree</vt:lpstr>
      <vt:lpstr>Types of Binary Tree</vt:lpstr>
      <vt:lpstr>Tree Representation (Continued …)</vt:lpstr>
      <vt:lpstr>Tree Representation (Continued …)</vt:lpstr>
      <vt:lpstr>Tree Representation (Continued …)</vt:lpstr>
      <vt:lpstr>Tree Representation (Continued …)</vt:lpstr>
      <vt:lpstr>Binary Tree – Array Representation</vt:lpstr>
      <vt:lpstr>Algorithm – Creation of Binary  Tree (Array Implementation)</vt:lpstr>
      <vt:lpstr>Time &amp; Space Complexity – Creation of Binary  Tree (Array Implementation)</vt:lpstr>
      <vt:lpstr>Insertion of node in Binary Tree ( Array Implementation )</vt:lpstr>
      <vt:lpstr>Algorithm - Insertion of node in Binary Tree ( Array Implementation )</vt:lpstr>
      <vt:lpstr>Time &amp; Space Complexity - Insertion of node in Binary Tree ( Array Implementation )</vt:lpstr>
      <vt:lpstr>Searching a node in Binary Tree (Array Implementation)</vt:lpstr>
      <vt:lpstr>Algorithm - Searching a node in Binary Tree (Array Implementation)</vt:lpstr>
      <vt:lpstr>Time &amp; Space Complexity - Searching a node in Binary Tree (Array Implementation)</vt:lpstr>
      <vt:lpstr>Traversing all nodes of Binary Tree (Array Implementation)</vt:lpstr>
      <vt:lpstr>Algorithm (In-Order Traversal) of Binary Tree (Array Implementation)</vt:lpstr>
      <vt:lpstr>Time &amp; Space Complexity (In-Order Traversal) of Binary Tree (Array Implementation)</vt:lpstr>
      <vt:lpstr>Algorithm (Pre-Order Traversal) of Binary Tree (Array Implementation)</vt:lpstr>
      <vt:lpstr>Time Space &amp; Complexity (Pre-Order Traversal) of Binary Tree (Array Implementation)</vt:lpstr>
      <vt:lpstr>Algorithm(Post-Order Traversal) of Binary Tree (Array Implementation)</vt:lpstr>
      <vt:lpstr>Time &amp; Space Complexity - (Post-Order Traversal) of Binary Tree (Array Implementation)</vt:lpstr>
      <vt:lpstr>Algorithm ( Breadth First / Level Order Traversal ) of Binary Tree (Array Implementation)</vt:lpstr>
      <vt:lpstr>Time &amp; Space Complexity ( Breadth First / Level Order Traversal ) of Binary Tree (Array Implementation)</vt:lpstr>
      <vt:lpstr>Algorithm – Deletion of node from Binary Tree (Array Implementation)</vt:lpstr>
      <vt:lpstr>Time &amp; Space Complexity – Deletion of node from Binary Tree (Array Implementation)</vt:lpstr>
      <vt:lpstr>Algorithm – Delete Binary Tree (Array Implementation)</vt:lpstr>
      <vt:lpstr>Time Space &amp; Complexity – Delete Binary Tree (Array Implementation)</vt:lpstr>
      <vt:lpstr>Time Space &amp; Complexity –Binary Tree (Array Implementation)</vt:lpstr>
      <vt:lpstr>Data Structure Algorithms</vt:lpstr>
      <vt:lpstr>Algorithm - Creation of Binary Tree (Linked List Implementation)</vt:lpstr>
      <vt:lpstr>Time &amp; Space Complexity - Creation of Binary Tree (Linked List Implementation)</vt:lpstr>
      <vt:lpstr>Traversing all nodes of Binary Tree (Linked List Implementation)</vt:lpstr>
      <vt:lpstr>PreOrder Traversal (Linked-List Implementation )</vt:lpstr>
      <vt:lpstr>Algorithm - PreOrder Traversal (Linked-List Implementation</vt:lpstr>
      <vt:lpstr>Time &amp; Space Complexity - PreOrder Traversal (Linked-List Implementation</vt:lpstr>
      <vt:lpstr>‘InOrder Traversal’ of Binary Tree (Linked-List Implementation</vt:lpstr>
      <vt:lpstr>Algorithm – ‘InOrder Traversal’ of Binary Tree (Linked-List Implementation</vt:lpstr>
      <vt:lpstr>Time &amp; Space Complexity – ‘InOrder Traversal’ of Binary Tree (Linked-List Implementation</vt:lpstr>
      <vt:lpstr>‘PostOrder Traversal’ of Binary Tree (Linked-List Implementation</vt:lpstr>
      <vt:lpstr>Algorithm – ‘PostOrder Traversal’ of Binary Tree (Linked-List Implementation</vt:lpstr>
      <vt:lpstr>Time &amp; Space Complexity – ‘PostOrder Traversal’ of Binary Tree (Linked-List Implementation</vt:lpstr>
      <vt:lpstr>‘Level Order Traversal’ of Binary Tree (Linked-List Implementation</vt:lpstr>
      <vt:lpstr>Algorithm – ‘Level Order Traversal’ of Binary Tree (Linked-List Implementation</vt:lpstr>
      <vt:lpstr>Time &amp; Space Complexity – ‘Level Order Traversal’ of Binary Tree (Linked-List Implementation</vt:lpstr>
      <vt:lpstr>Searching a node in Binary Tree (Linked List implementation)</vt:lpstr>
      <vt:lpstr>Algorithm - Searching a node in Binary Tree (Linked List implementation)</vt:lpstr>
      <vt:lpstr>Time &amp; Space Complexity - Searching a node in Binary Tree (Linked List implementation)</vt:lpstr>
      <vt:lpstr>Algorithm – Insertion of node in Binary Tree (Linked List implementation)</vt:lpstr>
      <vt:lpstr>Time &amp; Space Complexity – Insertion of node in Binary Tree (Linked List implementation)</vt:lpstr>
      <vt:lpstr>Delete of node in Binary Tree (Linked List implementation)</vt:lpstr>
      <vt:lpstr>Algorithm - Delete of node in Binary Tree (Linked List implementation)</vt:lpstr>
      <vt:lpstr>Time &amp; Space Complexity - Delete of node in Binary Tree (Linked List implementation)</vt:lpstr>
      <vt:lpstr>Algorithm - Delete Binary Tree (Linked List implementation)</vt:lpstr>
      <vt:lpstr>Algorithm - Delete Binary Tree (Linked List implementation)</vt:lpstr>
      <vt:lpstr>Time &amp; Space Complexity Binary Tree (Linked List implementation)</vt:lpstr>
      <vt:lpstr>Time &amp; Space Complexity Binary Tree (Array vs Linked List implementation)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Structure Algorithms</dc:title>
  <dc:creator>Mario Rodrigues</dc:creator>
  <cp:lastModifiedBy>Mario Rodrigues</cp:lastModifiedBy>
  <cp:revision>28</cp:revision>
  <dcterms:created xsi:type="dcterms:W3CDTF">2020-03-16T02:51:24Z</dcterms:created>
  <dcterms:modified xsi:type="dcterms:W3CDTF">2020-03-17T17:43:53Z</dcterms:modified>
</cp:coreProperties>
</file>